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2" r:id="rId7"/>
    <p:sldId id="258" r:id="rId8"/>
    <p:sldId id="267" r:id="rId9"/>
    <p:sldId id="268" r:id="rId10"/>
    <p:sldId id="263" r:id="rId11"/>
    <p:sldId id="265" r:id="rId12"/>
    <p:sldId id="266"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0"/>
    <p:restoredTop sz="94601"/>
  </p:normalViewPr>
  <p:slideViewPr>
    <p:cSldViewPr snapToGrid="0">
      <p:cViewPr varScale="1">
        <p:scale>
          <a:sx n="112" d="100"/>
          <a:sy n="112" d="100"/>
        </p:scale>
        <p:origin x="200" y="2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D8DB-B01C-5EA1-4C7F-88393452522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B82E5C0-1CED-83EB-B27C-CD46FE01F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5FD6363-DE9E-55A1-18FE-950605A3B7A5}"/>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5" name="Footer Placeholder 4">
            <a:extLst>
              <a:ext uri="{FF2B5EF4-FFF2-40B4-BE49-F238E27FC236}">
                <a16:creationId xmlns:a16="http://schemas.microsoft.com/office/drawing/2014/main" id="{61A43508-1054-F33B-106D-F1B1BB44B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575700-5E46-7AB0-4BC6-30D7DED344C6}"/>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349255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963C-BD72-9ADA-A0C7-17DB305427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04B3414-E133-8760-7744-D1671E58BF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893F8E-772C-21F0-46E3-C2CC82F6B4F5}"/>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5" name="Footer Placeholder 4">
            <a:extLst>
              <a:ext uri="{FF2B5EF4-FFF2-40B4-BE49-F238E27FC236}">
                <a16:creationId xmlns:a16="http://schemas.microsoft.com/office/drawing/2014/main" id="{BAC33075-F1C2-AACB-FC2A-4AD8F91A2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62CA5-90E2-11CC-7F19-9526406A70EF}"/>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136843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088F0C-203F-E482-51BA-556EE0BC264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5A6D67-B599-0886-5152-8208D20B497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37D27C-6BED-F029-BCC7-2EB2E7A5EA8F}"/>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5" name="Footer Placeholder 4">
            <a:extLst>
              <a:ext uri="{FF2B5EF4-FFF2-40B4-BE49-F238E27FC236}">
                <a16:creationId xmlns:a16="http://schemas.microsoft.com/office/drawing/2014/main" id="{6B2B6508-18EB-A3FD-EB52-BFE34E528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1CD7F-382C-4BED-35D1-34F7C5EEDF1E}"/>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4099519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11CA-0F88-645F-B586-96021D7A2D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762CC2-A266-427E-98A2-48825585445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777B99-5391-4D3C-AEFB-7C2C103FC740}"/>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5" name="Footer Placeholder 4">
            <a:extLst>
              <a:ext uri="{FF2B5EF4-FFF2-40B4-BE49-F238E27FC236}">
                <a16:creationId xmlns:a16="http://schemas.microsoft.com/office/drawing/2014/main" id="{A5C3D3C6-243C-AE3F-73E0-A0AE8D0017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9CA53-7EB4-CDBC-BDE1-D9B194257E01}"/>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2883080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4A443-8177-9AFE-7DB4-14460D981BF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A981486-B6C5-ED76-74CC-49BC3A2E03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52CF574-263D-316F-754A-E798120EC8EC}"/>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5" name="Footer Placeholder 4">
            <a:extLst>
              <a:ext uri="{FF2B5EF4-FFF2-40B4-BE49-F238E27FC236}">
                <a16:creationId xmlns:a16="http://schemas.microsoft.com/office/drawing/2014/main" id="{04F8F969-1516-6AF5-4079-4AA811A0F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08D63-C713-222D-9FB9-735C552B6BC7}"/>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4146055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8C98-AA34-7452-6B3F-09C618F2E34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93863F-0314-DB44-3BDA-02EAB028CA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A528B6E-AC2C-0B67-CF8C-EB6348FAD3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AD236FB-76DF-9E19-9913-E2735209FFEF}"/>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6" name="Footer Placeholder 5">
            <a:extLst>
              <a:ext uri="{FF2B5EF4-FFF2-40B4-BE49-F238E27FC236}">
                <a16:creationId xmlns:a16="http://schemas.microsoft.com/office/drawing/2014/main" id="{335FE6E9-57A4-0B67-9FCA-CB82D4059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FA108-79D7-370B-6B1E-124DCAD2D1E7}"/>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3997216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09739-293A-0616-6698-60F9507F34B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60D5FD-910F-6FD7-E373-700FF65FE8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E0FA758-4263-E3AD-17E1-A5D1CC88BF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14CE8AF-15EE-09F2-82D0-1B6A52AC8C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91B7153-BA17-E8E6-FD7C-BF7431A715A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EAF689A-A50F-BB20-43E1-08600A4623D3}"/>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8" name="Footer Placeholder 7">
            <a:extLst>
              <a:ext uri="{FF2B5EF4-FFF2-40B4-BE49-F238E27FC236}">
                <a16:creationId xmlns:a16="http://schemas.microsoft.com/office/drawing/2014/main" id="{89B83AD2-03B9-EFB7-442A-CFC22495AD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326D6E-943A-EC0D-67FD-B38C7234868B}"/>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209541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9230-9FFC-CC13-1DE8-F213AF1BA29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9E6858C-6954-B4E1-1B3C-5BE086895FC6}"/>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4" name="Footer Placeholder 3">
            <a:extLst>
              <a:ext uri="{FF2B5EF4-FFF2-40B4-BE49-F238E27FC236}">
                <a16:creationId xmlns:a16="http://schemas.microsoft.com/office/drawing/2014/main" id="{8F457EEB-A331-A612-9C91-887630ED82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90DD4E-D9A1-A0FC-B5CC-C1949CCA1969}"/>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2032740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DBC553-AF21-F4E1-0FD8-CE0817090928}"/>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3" name="Footer Placeholder 2">
            <a:extLst>
              <a:ext uri="{FF2B5EF4-FFF2-40B4-BE49-F238E27FC236}">
                <a16:creationId xmlns:a16="http://schemas.microsoft.com/office/drawing/2014/main" id="{50D46CAB-82F3-E4D5-87AE-CF52FD0379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80BE40-9B6C-F30C-FA73-76F8C43AF75B}"/>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353696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CCA9-04FC-CD75-C892-19C2974AAA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F061E8C-ABE8-4A2F-2AAF-0925E81CB5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762EDF4-267B-2D9A-9CFE-8D821C424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86B437-CA48-6794-8A42-099FBADE61A5}"/>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6" name="Footer Placeholder 5">
            <a:extLst>
              <a:ext uri="{FF2B5EF4-FFF2-40B4-BE49-F238E27FC236}">
                <a16:creationId xmlns:a16="http://schemas.microsoft.com/office/drawing/2014/main" id="{6FE7B69F-45E3-11AD-663C-A210A5C18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A55AE-A059-3280-AADD-53EBEBE12BCC}"/>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267905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92245-7FE5-5B3C-08EF-7121F81E2B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E36649F-8CBD-CD3E-AFC3-024A0BD15A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017827-9BE0-CE4F-30FB-16C39AA12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F5F275-DF66-1826-8FCE-3C2305CD7D7F}"/>
              </a:ext>
            </a:extLst>
          </p:cNvPr>
          <p:cNvSpPr>
            <a:spLocks noGrp="1"/>
          </p:cNvSpPr>
          <p:nvPr>
            <p:ph type="dt" sz="half" idx="10"/>
          </p:nvPr>
        </p:nvSpPr>
        <p:spPr/>
        <p:txBody>
          <a:bodyPr/>
          <a:lstStyle/>
          <a:p>
            <a:fld id="{2AE72AFD-9BA7-FA47-9429-6FE5B2A95D7D}" type="datetimeFigureOut">
              <a:rPr lang="en-US" smtClean="0"/>
              <a:t>11/13/24</a:t>
            </a:fld>
            <a:endParaRPr lang="en-US"/>
          </a:p>
        </p:txBody>
      </p:sp>
      <p:sp>
        <p:nvSpPr>
          <p:cNvPr id="6" name="Footer Placeholder 5">
            <a:extLst>
              <a:ext uri="{FF2B5EF4-FFF2-40B4-BE49-F238E27FC236}">
                <a16:creationId xmlns:a16="http://schemas.microsoft.com/office/drawing/2014/main" id="{4D38C3CC-3CF1-BC64-B110-2D9D40FFF9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06341A-8E73-381A-46C4-D1D2B76290E0}"/>
              </a:ext>
            </a:extLst>
          </p:cNvPr>
          <p:cNvSpPr>
            <a:spLocks noGrp="1"/>
          </p:cNvSpPr>
          <p:nvPr>
            <p:ph type="sldNum" sz="quarter" idx="12"/>
          </p:nvPr>
        </p:nvSpPr>
        <p:spPr/>
        <p:txBody>
          <a:bodyPr/>
          <a:lstStyle/>
          <a:p>
            <a:fld id="{1FD4AC30-51BE-CF43-B766-1BF4D232309C}" type="slidenum">
              <a:rPr lang="en-US" smtClean="0"/>
              <a:t>‹#›</a:t>
            </a:fld>
            <a:endParaRPr lang="en-US"/>
          </a:p>
        </p:txBody>
      </p:sp>
    </p:spTree>
    <p:extLst>
      <p:ext uri="{BB962C8B-B14F-4D97-AF65-F5344CB8AC3E}">
        <p14:creationId xmlns:p14="http://schemas.microsoft.com/office/powerpoint/2010/main" val="3404770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724345-EE77-0366-E363-32FE96ADE0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E66BAE6-8B62-C5F6-D7DB-601AD3DBE5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4AC2C9-1E92-44C4-5ABD-963FC60102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AE72AFD-9BA7-FA47-9429-6FE5B2A95D7D}" type="datetimeFigureOut">
              <a:rPr lang="en-US" smtClean="0"/>
              <a:t>11/13/24</a:t>
            </a:fld>
            <a:endParaRPr lang="en-US"/>
          </a:p>
        </p:txBody>
      </p:sp>
      <p:sp>
        <p:nvSpPr>
          <p:cNvPr id="5" name="Footer Placeholder 4">
            <a:extLst>
              <a:ext uri="{FF2B5EF4-FFF2-40B4-BE49-F238E27FC236}">
                <a16:creationId xmlns:a16="http://schemas.microsoft.com/office/drawing/2014/main" id="{5A90DA77-905D-2714-6B00-2C20E95749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7D0D216-2A31-68D2-76BA-5AB5B08090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FD4AC30-51BE-CF43-B766-1BF4D232309C}" type="slidenum">
              <a:rPr lang="en-US" smtClean="0"/>
              <a:t>‹#›</a:t>
            </a:fld>
            <a:endParaRPr lang="en-US"/>
          </a:p>
        </p:txBody>
      </p:sp>
    </p:spTree>
    <p:extLst>
      <p:ext uri="{BB962C8B-B14F-4D97-AF65-F5344CB8AC3E}">
        <p14:creationId xmlns:p14="http://schemas.microsoft.com/office/powerpoint/2010/main" val="680879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087EE3C9-7EF1-347B-77A4-97681C7E5D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49"/>
          <a:stretch/>
        </p:blipFill>
        <p:spPr bwMode="auto">
          <a:xfrm>
            <a:off x="20" y="-22"/>
            <a:ext cx="12191977" cy="68580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3CAB6-E3A6-7C5A-7064-43EF2B1CA9CD}"/>
              </a:ext>
            </a:extLst>
          </p:cNvPr>
          <p:cNvSpPr>
            <a:spLocks noGrp="1"/>
          </p:cNvSpPr>
          <p:nvPr>
            <p:ph type="ctrTitle"/>
          </p:nvPr>
        </p:nvSpPr>
        <p:spPr>
          <a:xfrm>
            <a:off x="643466" y="643467"/>
            <a:ext cx="9837844" cy="3569242"/>
          </a:xfrm>
        </p:spPr>
        <p:txBody>
          <a:bodyPr anchor="t">
            <a:normAutofit/>
          </a:bodyPr>
          <a:lstStyle/>
          <a:p>
            <a:r>
              <a:rPr lang="en-US" sz="5200" b="1" i="1" dirty="0">
                <a:solidFill>
                  <a:srgbClr val="FFFFFF"/>
                </a:solidFill>
                <a:latin typeface="Gill Sans Ultra Bold" panose="020B0A02020104020203" pitchFamily="34" charset="77"/>
              </a:rPr>
              <a:t>The </a:t>
            </a:r>
            <a:r>
              <a:rPr lang="en-US" sz="5200" b="1" i="1" dirty="0" err="1">
                <a:solidFill>
                  <a:srgbClr val="FFFFFF"/>
                </a:solidFill>
                <a:latin typeface="Gill Sans Ultra Bold" panose="020B0A02020104020203" pitchFamily="34" charset="77"/>
              </a:rPr>
              <a:t>Microclima</a:t>
            </a:r>
            <a:r>
              <a:rPr lang="en-US" sz="5200" b="1" i="1" dirty="0">
                <a:solidFill>
                  <a:srgbClr val="FFFFFF"/>
                </a:solidFill>
                <a:latin typeface="Gill Sans Ultra Bold" panose="020B0A02020104020203" pitchFamily="34" charset="77"/>
              </a:rPr>
              <a:t> Cinematic Universe</a:t>
            </a:r>
          </a:p>
        </p:txBody>
      </p:sp>
      <p:sp>
        <p:nvSpPr>
          <p:cNvPr id="3" name="Subtitle 2">
            <a:extLst>
              <a:ext uri="{FF2B5EF4-FFF2-40B4-BE49-F238E27FC236}">
                <a16:creationId xmlns:a16="http://schemas.microsoft.com/office/drawing/2014/main" id="{073CA41B-1515-A0B8-B1E9-E272ED27A5D0}"/>
              </a:ext>
            </a:extLst>
          </p:cNvPr>
          <p:cNvSpPr>
            <a:spLocks noGrp="1"/>
          </p:cNvSpPr>
          <p:nvPr>
            <p:ph type="subTitle" idx="1"/>
          </p:nvPr>
        </p:nvSpPr>
        <p:spPr>
          <a:xfrm>
            <a:off x="643466" y="4551037"/>
            <a:ext cx="5449479" cy="1578054"/>
          </a:xfrm>
        </p:spPr>
        <p:txBody>
          <a:bodyPr anchor="b">
            <a:normAutofit/>
          </a:bodyPr>
          <a:lstStyle/>
          <a:p>
            <a:pPr algn="l"/>
            <a:r>
              <a:rPr lang="en-US">
                <a:solidFill>
                  <a:srgbClr val="FFFFFF"/>
                </a:solidFill>
              </a:rPr>
              <a:t>13</a:t>
            </a:r>
            <a:r>
              <a:rPr lang="en-US" baseline="30000">
                <a:solidFill>
                  <a:srgbClr val="FFFFFF"/>
                </a:solidFill>
              </a:rPr>
              <a:t>th</a:t>
            </a:r>
            <a:r>
              <a:rPr lang="en-US">
                <a:solidFill>
                  <a:srgbClr val="FFFFFF"/>
                </a:solidFill>
              </a:rPr>
              <a:t> November 2024</a:t>
            </a:r>
          </a:p>
        </p:txBody>
      </p:sp>
      <p:sp>
        <p:nvSpPr>
          <p:cNvPr id="19" name="Rectangle 1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735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4D58D-A099-E28B-D2D1-9B181CFC893C}"/>
              </a:ext>
            </a:extLst>
          </p:cNvPr>
          <p:cNvSpPr>
            <a:spLocks noGrp="1"/>
          </p:cNvSpPr>
          <p:nvPr>
            <p:ph type="title"/>
          </p:nvPr>
        </p:nvSpPr>
        <p:spPr/>
        <p:txBody>
          <a:bodyPr/>
          <a:lstStyle/>
          <a:p>
            <a:r>
              <a:rPr lang="en-US" b="1" dirty="0"/>
              <a:t>Use cases</a:t>
            </a:r>
          </a:p>
        </p:txBody>
      </p:sp>
      <p:sp>
        <p:nvSpPr>
          <p:cNvPr id="3" name="Content Placeholder 2">
            <a:extLst>
              <a:ext uri="{FF2B5EF4-FFF2-40B4-BE49-F238E27FC236}">
                <a16:creationId xmlns:a16="http://schemas.microsoft.com/office/drawing/2014/main" id="{3516C6CE-8BE0-6B4A-730D-8C669A347317}"/>
              </a:ext>
            </a:extLst>
          </p:cNvPr>
          <p:cNvSpPr>
            <a:spLocks noGrp="1"/>
          </p:cNvSpPr>
          <p:nvPr>
            <p:ph idx="1"/>
          </p:nvPr>
        </p:nvSpPr>
        <p:spPr/>
        <p:txBody>
          <a:bodyPr/>
          <a:lstStyle/>
          <a:p>
            <a:r>
              <a:rPr lang="en-US" dirty="0"/>
              <a:t>Ground-truthing</a:t>
            </a:r>
          </a:p>
          <a:p>
            <a:r>
              <a:rPr lang="en-US" dirty="0"/>
              <a:t>Site selection </a:t>
            </a:r>
          </a:p>
          <a:p>
            <a:r>
              <a:rPr lang="en-US" dirty="0"/>
              <a:t>Estimation where you can’t deploy loggers</a:t>
            </a:r>
          </a:p>
          <a:p>
            <a:r>
              <a:rPr lang="en-US" dirty="0"/>
              <a:t>Gap-filling</a:t>
            </a:r>
          </a:p>
          <a:p>
            <a:r>
              <a:rPr lang="en-US" dirty="0"/>
              <a:t>You can also manually edit the base code to import historic / </a:t>
            </a:r>
            <a:r>
              <a:rPr lang="en-US" dirty="0" err="1"/>
              <a:t>paleoclim</a:t>
            </a:r>
            <a:r>
              <a:rPr lang="en-US" dirty="0"/>
              <a:t> data</a:t>
            </a:r>
          </a:p>
        </p:txBody>
      </p:sp>
    </p:spTree>
    <p:extLst>
      <p:ext uri="{BB962C8B-B14F-4D97-AF65-F5344CB8AC3E}">
        <p14:creationId xmlns:p14="http://schemas.microsoft.com/office/powerpoint/2010/main" val="1358191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EDC3-3FB0-2CE4-7178-F25610BD66DE}"/>
              </a:ext>
            </a:extLst>
          </p:cNvPr>
          <p:cNvSpPr>
            <a:spLocks noGrp="1"/>
          </p:cNvSpPr>
          <p:nvPr>
            <p:ph type="title"/>
          </p:nvPr>
        </p:nvSpPr>
        <p:spPr/>
        <p:txBody>
          <a:bodyPr/>
          <a:lstStyle/>
          <a:p>
            <a:r>
              <a:rPr lang="en-US" dirty="0"/>
              <a:t>Can stack </a:t>
            </a:r>
            <a:r>
              <a:rPr lang="en-US" dirty="0" err="1"/>
              <a:t>rasters</a:t>
            </a:r>
            <a:r>
              <a:rPr lang="en-US" dirty="0"/>
              <a:t> to create thermal sums</a:t>
            </a:r>
          </a:p>
        </p:txBody>
      </p:sp>
      <p:pic>
        <p:nvPicPr>
          <p:cNvPr id="5" name="Content Placeholder 4" descr="A map of a mountain range&#10;&#10;Description automatically generated with medium confidence">
            <a:extLst>
              <a:ext uri="{FF2B5EF4-FFF2-40B4-BE49-F238E27FC236}">
                <a16:creationId xmlns:a16="http://schemas.microsoft.com/office/drawing/2014/main" id="{2D378A7D-FD01-ADC7-D3B3-9812EAAA2689}"/>
              </a:ext>
            </a:extLst>
          </p:cNvPr>
          <p:cNvPicPr>
            <a:picLocks noGrp="1" noChangeAspect="1"/>
          </p:cNvPicPr>
          <p:nvPr>
            <p:ph idx="1"/>
          </p:nvPr>
        </p:nvPicPr>
        <p:blipFill>
          <a:blip r:embed="rId2"/>
          <a:stretch>
            <a:fillRect/>
          </a:stretch>
        </p:blipFill>
        <p:spPr>
          <a:xfrm>
            <a:off x="2026580" y="1825625"/>
            <a:ext cx="8138840" cy="4351338"/>
          </a:xfrm>
        </p:spPr>
      </p:pic>
    </p:spTree>
    <p:extLst>
      <p:ext uri="{BB962C8B-B14F-4D97-AF65-F5344CB8AC3E}">
        <p14:creationId xmlns:p14="http://schemas.microsoft.com/office/powerpoint/2010/main" val="866291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D236-997F-F702-65AE-A4F2104504E5}"/>
              </a:ext>
            </a:extLst>
          </p:cNvPr>
          <p:cNvSpPr>
            <a:spLocks noGrp="1"/>
          </p:cNvSpPr>
          <p:nvPr>
            <p:ph type="title"/>
          </p:nvPr>
        </p:nvSpPr>
        <p:spPr/>
        <p:txBody>
          <a:bodyPr/>
          <a:lstStyle/>
          <a:p>
            <a:endParaRPr lang="en-US"/>
          </a:p>
        </p:txBody>
      </p:sp>
      <p:pic>
        <p:nvPicPr>
          <p:cNvPr id="5" name="Content Placeholder 4" descr="A graph of a graph&#10;&#10;Description automatically generated with medium confidence">
            <a:extLst>
              <a:ext uri="{FF2B5EF4-FFF2-40B4-BE49-F238E27FC236}">
                <a16:creationId xmlns:a16="http://schemas.microsoft.com/office/drawing/2014/main" id="{60DD07E3-E9E5-BBCE-1DAC-3E76AFC207D5}"/>
              </a:ext>
            </a:extLst>
          </p:cNvPr>
          <p:cNvPicPr>
            <a:picLocks noGrp="1" noChangeAspect="1"/>
          </p:cNvPicPr>
          <p:nvPr>
            <p:ph idx="1"/>
          </p:nvPr>
        </p:nvPicPr>
        <p:blipFill>
          <a:blip r:embed="rId2"/>
          <a:stretch>
            <a:fillRect/>
          </a:stretch>
        </p:blipFill>
        <p:spPr>
          <a:xfrm>
            <a:off x="2154272" y="693261"/>
            <a:ext cx="7584087" cy="5882984"/>
          </a:xfrm>
        </p:spPr>
      </p:pic>
    </p:spTree>
    <p:extLst>
      <p:ext uri="{BB962C8B-B14F-4D97-AF65-F5344CB8AC3E}">
        <p14:creationId xmlns:p14="http://schemas.microsoft.com/office/powerpoint/2010/main" val="3443642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03B05-0AAE-EB96-4F83-FDE8A04B79B0}"/>
              </a:ext>
            </a:extLst>
          </p:cNvPr>
          <p:cNvSpPr>
            <a:spLocks noGrp="1"/>
          </p:cNvSpPr>
          <p:nvPr>
            <p:ph type="title"/>
          </p:nvPr>
        </p:nvSpPr>
        <p:spPr/>
        <p:txBody>
          <a:bodyPr/>
          <a:lstStyle/>
          <a:p>
            <a:r>
              <a:rPr lang="en-US" dirty="0">
                <a:highlight>
                  <a:srgbClr val="FFFF00"/>
                </a:highlight>
              </a:rPr>
              <a:t>https://</a:t>
            </a:r>
            <a:r>
              <a:rPr lang="en-US" dirty="0" err="1">
                <a:highlight>
                  <a:srgbClr val="FFFF00"/>
                </a:highlight>
              </a:rPr>
              <a:t>github.com</a:t>
            </a:r>
            <a:r>
              <a:rPr lang="en-US" dirty="0">
                <a:highlight>
                  <a:srgbClr val="FFFF00"/>
                </a:highlight>
              </a:rPr>
              <a:t>/</a:t>
            </a:r>
            <a:r>
              <a:rPr lang="en-US" dirty="0" err="1">
                <a:highlight>
                  <a:srgbClr val="FFFF00"/>
                </a:highlight>
              </a:rPr>
              <a:t>BioDivHealth</a:t>
            </a:r>
            <a:r>
              <a:rPr lang="en-US" dirty="0">
                <a:highlight>
                  <a:srgbClr val="FFFF00"/>
                </a:highlight>
              </a:rPr>
              <a:t>/</a:t>
            </a:r>
            <a:r>
              <a:rPr lang="en-US" dirty="0" err="1">
                <a:highlight>
                  <a:srgbClr val="FFFF00"/>
                </a:highlight>
              </a:rPr>
              <a:t>microclima_tutorial</a:t>
            </a:r>
            <a:endParaRPr lang="en-US" dirty="0">
              <a:highlight>
                <a:srgbClr val="FFFF00"/>
              </a:highlight>
            </a:endParaRPr>
          </a:p>
        </p:txBody>
      </p:sp>
      <p:sp>
        <p:nvSpPr>
          <p:cNvPr id="3" name="Content Placeholder 2">
            <a:extLst>
              <a:ext uri="{FF2B5EF4-FFF2-40B4-BE49-F238E27FC236}">
                <a16:creationId xmlns:a16="http://schemas.microsoft.com/office/drawing/2014/main" id="{873BF94B-D6DF-B0D2-111D-A52993A00B94}"/>
              </a:ext>
            </a:extLst>
          </p:cNvPr>
          <p:cNvSpPr>
            <a:spLocks noGrp="1"/>
          </p:cNvSpPr>
          <p:nvPr>
            <p:ph idx="1"/>
          </p:nvPr>
        </p:nvSpPr>
        <p:spPr/>
        <p:txBody>
          <a:bodyPr/>
          <a:lstStyle/>
          <a:p>
            <a:r>
              <a:rPr lang="en-US" dirty="0"/>
              <a:t>Make sure you have the latest version of R</a:t>
            </a:r>
          </a:p>
          <a:p>
            <a:r>
              <a:rPr lang="en-US" dirty="0"/>
              <a:t>Known issues: high deprecation risk and low repo maintenance</a:t>
            </a:r>
          </a:p>
          <a:p>
            <a:endParaRPr lang="en-US" dirty="0"/>
          </a:p>
          <a:p>
            <a:endParaRPr lang="en-US" dirty="0"/>
          </a:p>
        </p:txBody>
      </p:sp>
    </p:spTree>
    <p:extLst>
      <p:ext uri="{BB962C8B-B14F-4D97-AF65-F5344CB8AC3E}">
        <p14:creationId xmlns:p14="http://schemas.microsoft.com/office/powerpoint/2010/main" val="1175984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4985-6F68-03AB-9220-830746B038D7}"/>
              </a:ext>
            </a:extLst>
          </p:cNvPr>
          <p:cNvSpPr>
            <a:spLocks noGrp="1"/>
          </p:cNvSpPr>
          <p:nvPr>
            <p:ph type="title"/>
          </p:nvPr>
        </p:nvSpPr>
        <p:spPr/>
        <p:txBody>
          <a:bodyPr/>
          <a:lstStyle/>
          <a:p>
            <a:r>
              <a:rPr lang="en-GB" b="1" i="0" dirty="0" err="1">
                <a:solidFill>
                  <a:srgbClr val="1F2328"/>
                </a:solidFill>
                <a:effectLst/>
                <a:latin typeface="-apple-system"/>
              </a:rPr>
              <a:t>MicroClima</a:t>
            </a:r>
            <a:endParaRPr lang="en-US" dirty="0"/>
          </a:p>
        </p:txBody>
      </p:sp>
      <p:sp>
        <p:nvSpPr>
          <p:cNvPr id="3" name="Content Placeholder 2">
            <a:extLst>
              <a:ext uri="{FF2B5EF4-FFF2-40B4-BE49-F238E27FC236}">
                <a16:creationId xmlns:a16="http://schemas.microsoft.com/office/drawing/2014/main" id="{A953E049-6C67-8A53-D64C-179F8B271C03}"/>
              </a:ext>
            </a:extLst>
          </p:cNvPr>
          <p:cNvSpPr>
            <a:spLocks noGrp="1"/>
          </p:cNvSpPr>
          <p:nvPr>
            <p:ph idx="1"/>
          </p:nvPr>
        </p:nvSpPr>
        <p:spPr/>
        <p:txBody>
          <a:bodyPr/>
          <a:lstStyle/>
          <a:p>
            <a:r>
              <a:rPr lang="en-GB" b="0" i="0" dirty="0">
                <a:solidFill>
                  <a:srgbClr val="1F2328"/>
                </a:solidFill>
                <a:effectLst/>
                <a:latin typeface="-apple-system"/>
              </a:rPr>
              <a:t>The original model. You can either load your own DEM or choose a location and have a DEM imported online from </a:t>
            </a:r>
            <a:r>
              <a:rPr lang="en-GB" b="0" i="0" dirty="0" err="1">
                <a:solidFill>
                  <a:srgbClr val="1F2328"/>
                </a:solidFill>
                <a:effectLst/>
                <a:latin typeface="-apple-system"/>
              </a:rPr>
              <a:t>MapZen</a:t>
            </a:r>
            <a:r>
              <a:rPr lang="en-GB" b="0" i="0" dirty="0">
                <a:solidFill>
                  <a:srgbClr val="1F2328"/>
                </a:solidFill>
                <a:effectLst/>
                <a:latin typeface="-apple-system"/>
              </a:rPr>
              <a:t>. </a:t>
            </a:r>
          </a:p>
          <a:p>
            <a:r>
              <a:rPr lang="en-GB" b="0" i="0" dirty="0">
                <a:solidFill>
                  <a:srgbClr val="1F2328"/>
                </a:solidFill>
                <a:effectLst/>
                <a:latin typeface="-apple-system"/>
              </a:rPr>
              <a:t>You can run for any time period and the output will give you a raster map with microclimate variables at the height from surface you have selected.</a:t>
            </a:r>
          </a:p>
          <a:p>
            <a:r>
              <a:rPr lang="en-GB" b="1" dirty="0">
                <a:solidFill>
                  <a:srgbClr val="1F2328"/>
                </a:solidFill>
                <a:latin typeface="-apple-system"/>
              </a:rPr>
              <a:t>SLOW</a:t>
            </a:r>
            <a:r>
              <a:rPr lang="en-GB" dirty="0">
                <a:solidFill>
                  <a:srgbClr val="1F2328"/>
                </a:solidFill>
                <a:latin typeface="-apple-system"/>
              </a:rPr>
              <a:t> but you can get a lot of good data out of it!</a:t>
            </a:r>
            <a:endParaRPr lang="en-US" dirty="0"/>
          </a:p>
        </p:txBody>
      </p:sp>
      <p:sp>
        <p:nvSpPr>
          <p:cNvPr id="5" name="TextBox 4">
            <a:extLst>
              <a:ext uri="{FF2B5EF4-FFF2-40B4-BE49-F238E27FC236}">
                <a16:creationId xmlns:a16="http://schemas.microsoft.com/office/drawing/2014/main" id="{80B0A559-675B-467E-93BD-D16CF7595FE9}"/>
              </a:ext>
            </a:extLst>
          </p:cNvPr>
          <p:cNvSpPr txBox="1"/>
          <p:nvPr/>
        </p:nvSpPr>
        <p:spPr>
          <a:xfrm>
            <a:off x="1860694" y="5308964"/>
            <a:ext cx="8470612" cy="584775"/>
          </a:xfrm>
          <a:prstGeom prst="rect">
            <a:avLst/>
          </a:prstGeom>
          <a:noFill/>
        </p:spPr>
        <p:txBody>
          <a:bodyPr wrap="square">
            <a:spAutoFit/>
          </a:bodyPr>
          <a:lstStyle/>
          <a:p>
            <a:r>
              <a:rPr lang="en-US" sz="3200" b="1" dirty="0">
                <a:highlight>
                  <a:srgbClr val="FFFF00"/>
                </a:highlight>
              </a:rPr>
              <a:t>https://</a:t>
            </a:r>
            <a:r>
              <a:rPr lang="en-US" sz="3200" b="1" dirty="0" err="1">
                <a:highlight>
                  <a:srgbClr val="FFFF00"/>
                </a:highlight>
              </a:rPr>
              <a:t>github.com</a:t>
            </a:r>
            <a:r>
              <a:rPr lang="en-US" sz="3200" b="1" dirty="0">
                <a:highlight>
                  <a:srgbClr val="FFFF00"/>
                </a:highlight>
              </a:rPr>
              <a:t>/</a:t>
            </a:r>
            <a:r>
              <a:rPr lang="en-US" sz="3200" b="1" dirty="0" err="1">
                <a:highlight>
                  <a:srgbClr val="FFFF00"/>
                </a:highlight>
              </a:rPr>
              <a:t>ilyamaclean</a:t>
            </a:r>
            <a:r>
              <a:rPr lang="en-US" sz="3200" b="1" dirty="0">
                <a:highlight>
                  <a:srgbClr val="FFFF00"/>
                </a:highlight>
              </a:rPr>
              <a:t>/</a:t>
            </a:r>
            <a:r>
              <a:rPr lang="en-US" sz="3200" b="1" dirty="0" err="1">
                <a:highlight>
                  <a:srgbClr val="FFFF00"/>
                </a:highlight>
              </a:rPr>
              <a:t>microclima</a:t>
            </a:r>
            <a:endParaRPr lang="en-US" sz="3200" b="1" dirty="0">
              <a:highlight>
                <a:srgbClr val="FFFF00"/>
              </a:highlight>
            </a:endParaRPr>
          </a:p>
        </p:txBody>
      </p:sp>
    </p:spTree>
    <p:extLst>
      <p:ext uri="{BB962C8B-B14F-4D97-AF65-F5344CB8AC3E}">
        <p14:creationId xmlns:p14="http://schemas.microsoft.com/office/powerpoint/2010/main" val="198162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AA9C0-6F91-2C0D-5BDD-45FD45690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E6347-CD27-EB77-8730-CD635FD4393E}"/>
              </a:ext>
            </a:extLst>
          </p:cNvPr>
          <p:cNvSpPr>
            <a:spLocks noGrp="1"/>
          </p:cNvSpPr>
          <p:nvPr>
            <p:ph type="title"/>
          </p:nvPr>
        </p:nvSpPr>
        <p:spPr/>
        <p:txBody>
          <a:bodyPr/>
          <a:lstStyle/>
          <a:p>
            <a:r>
              <a:rPr lang="en-GB" b="1" i="0" dirty="0" err="1">
                <a:solidFill>
                  <a:srgbClr val="1F2328"/>
                </a:solidFill>
                <a:effectLst/>
                <a:latin typeface="-apple-system"/>
              </a:rPr>
              <a:t>MicroPoint</a:t>
            </a:r>
            <a:endParaRPr lang="en-US" dirty="0"/>
          </a:p>
        </p:txBody>
      </p:sp>
      <p:sp>
        <p:nvSpPr>
          <p:cNvPr id="3" name="Content Placeholder 2">
            <a:extLst>
              <a:ext uri="{FF2B5EF4-FFF2-40B4-BE49-F238E27FC236}">
                <a16:creationId xmlns:a16="http://schemas.microsoft.com/office/drawing/2014/main" id="{497B3809-3624-7F2D-6D41-F16D1FFFD303}"/>
              </a:ext>
            </a:extLst>
          </p:cNvPr>
          <p:cNvSpPr>
            <a:spLocks noGrp="1"/>
          </p:cNvSpPr>
          <p:nvPr>
            <p:ph idx="1"/>
          </p:nvPr>
        </p:nvSpPr>
        <p:spPr/>
        <p:txBody>
          <a:bodyPr/>
          <a:lstStyle/>
          <a:p>
            <a:r>
              <a:rPr lang="en-GB" b="0" i="0" dirty="0">
                <a:solidFill>
                  <a:srgbClr val="1F2328"/>
                </a:solidFill>
                <a:effectLst/>
                <a:latin typeface="-apple-system"/>
              </a:rPr>
              <a:t>This is similar to </a:t>
            </a:r>
            <a:r>
              <a:rPr lang="en-GB" b="0" i="0" dirty="0" err="1">
                <a:solidFill>
                  <a:srgbClr val="1F2328"/>
                </a:solidFill>
                <a:effectLst/>
                <a:latin typeface="-apple-system"/>
              </a:rPr>
              <a:t>microclima</a:t>
            </a:r>
            <a:r>
              <a:rPr lang="en-GB" b="0" i="0" dirty="0">
                <a:solidFill>
                  <a:srgbClr val="1F2328"/>
                </a:solidFill>
                <a:effectLst/>
                <a:latin typeface="-apple-system"/>
              </a:rPr>
              <a:t> but allows you to run microclimate models for discrete points, and therefore runs a lot more efficiently.</a:t>
            </a:r>
          </a:p>
          <a:p>
            <a:r>
              <a:rPr lang="en-GB" b="0" i="0" dirty="0">
                <a:solidFill>
                  <a:srgbClr val="1F2328"/>
                </a:solidFill>
                <a:effectLst/>
                <a:latin typeface="-apple-system"/>
              </a:rPr>
              <a:t>You can easily get microclimate time series data from this package.</a:t>
            </a:r>
          </a:p>
          <a:p>
            <a:r>
              <a:rPr lang="en-GB" b="1" dirty="0">
                <a:solidFill>
                  <a:srgbClr val="1F2328"/>
                </a:solidFill>
                <a:latin typeface="-apple-system"/>
              </a:rPr>
              <a:t>FAST</a:t>
            </a:r>
            <a:r>
              <a:rPr lang="en-GB" dirty="0">
                <a:solidFill>
                  <a:srgbClr val="1F2328"/>
                </a:solidFill>
                <a:latin typeface="-apple-system"/>
              </a:rPr>
              <a:t> but more suited to discrete coordinates</a:t>
            </a:r>
            <a:endParaRPr lang="en-US" dirty="0"/>
          </a:p>
        </p:txBody>
      </p:sp>
      <p:sp>
        <p:nvSpPr>
          <p:cNvPr id="4" name="TextBox 3">
            <a:extLst>
              <a:ext uri="{FF2B5EF4-FFF2-40B4-BE49-F238E27FC236}">
                <a16:creationId xmlns:a16="http://schemas.microsoft.com/office/drawing/2014/main" id="{49EE101C-C445-B5A0-23F8-C1A04E521F7A}"/>
              </a:ext>
            </a:extLst>
          </p:cNvPr>
          <p:cNvSpPr txBox="1"/>
          <p:nvPr/>
        </p:nvSpPr>
        <p:spPr>
          <a:xfrm>
            <a:off x="1860694" y="5308964"/>
            <a:ext cx="8470612" cy="584775"/>
          </a:xfrm>
          <a:prstGeom prst="rect">
            <a:avLst/>
          </a:prstGeom>
          <a:noFill/>
        </p:spPr>
        <p:txBody>
          <a:bodyPr wrap="square">
            <a:spAutoFit/>
          </a:bodyPr>
          <a:lstStyle/>
          <a:p>
            <a:r>
              <a:rPr lang="en-US" sz="3200" b="1" dirty="0">
                <a:highlight>
                  <a:srgbClr val="FFFF00"/>
                </a:highlight>
              </a:rPr>
              <a:t>https://</a:t>
            </a:r>
            <a:r>
              <a:rPr lang="en-US" sz="3200" b="1" dirty="0" err="1">
                <a:highlight>
                  <a:srgbClr val="FFFF00"/>
                </a:highlight>
              </a:rPr>
              <a:t>github.com</a:t>
            </a:r>
            <a:r>
              <a:rPr lang="en-US" sz="3200" b="1" dirty="0">
                <a:highlight>
                  <a:srgbClr val="FFFF00"/>
                </a:highlight>
              </a:rPr>
              <a:t>/</a:t>
            </a:r>
            <a:r>
              <a:rPr lang="en-US" sz="3200" b="1" dirty="0" err="1">
                <a:highlight>
                  <a:srgbClr val="FFFF00"/>
                </a:highlight>
              </a:rPr>
              <a:t>ilyamaclean</a:t>
            </a:r>
            <a:r>
              <a:rPr lang="en-US" sz="3200" b="1" dirty="0">
                <a:highlight>
                  <a:srgbClr val="FFFF00"/>
                </a:highlight>
              </a:rPr>
              <a:t>/</a:t>
            </a:r>
            <a:r>
              <a:rPr lang="en-US" sz="3200" b="1" dirty="0" err="1">
                <a:highlight>
                  <a:srgbClr val="FFFF00"/>
                </a:highlight>
              </a:rPr>
              <a:t>micropoint</a:t>
            </a:r>
            <a:endParaRPr lang="en-US" sz="3200" b="1" dirty="0">
              <a:highlight>
                <a:srgbClr val="FFFF00"/>
              </a:highlight>
            </a:endParaRPr>
          </a:p>
        </p:txBody>
      </p:sp>
    </p:spTree>
    <p:extLst>
      <p:ext uri="{BB962C8B-B14F-4D97-AF65-F5344CB8AC3E}">
        <p14:creationId xmlns:p14="http://schemas.microsoft.com/office/powerpoint/2010/main" val="4075035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495C7-1A86-DF88-B233-D56FA8169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D68A7-B1F6-FD6E-DC7C-39D6642F461B}"/>
              </a:ext>
            </a:extLst>
          </p:cNvPr>
          <p:cNvSpPr>
            <a:spLocks noGrp="1"/>
          </p:cNvSpPr>
          <p:nvPr>
            <p:ph type="title"/>
          </p:nvPr>
        </p:nvSpPr>
        <p:spPr/>
        <p:txBody>
          <a:bodyPr/>
          <a:lstStyle/>
          <a:p>
            <a:r>
              <a:rPr lang="en-GB" b="1" i="0" dirty="0" err="1">
                <a:solidFill>
                  <a:srgbClr val="1F2328"/>
                </a:solidFill>
                <a:effectLst/>
                <a:latin typeface="-apple-system"/>
              </a:rPr>
              <a:t>MicroClimF</a:t>
            </a:r>
            <a:endParaRPr lang="en-US" dirty="0"/>
          </a:p>
        </p:txBody>
      </p:sp>
      <p:sp>
        <p:nvSpPr>
          <p:cNvPr id="3" name="Content Placeholder 2">
            <a:extLst>
              <a:ext uri="{FF2B5EF4-FFF2-40B4-BE49-F238E27FC236}">
                <a16:creationId xmlns:a16="http://schemas.microsoft.com/office/drawing/2014/main" id="{9D3A73A4-9D61-DED7-D3E7-226BE0F6C2BC}"/>
              </a:ext>
            </a:extLst>
          </p:cNvPr>
          <p:cNvSpPr>
            <a:spLocks noGrp="1"/>
          </p:cNvSpPr>
          <p:nvPr>
            <p:ph idx="1"/>
          </p:nvPr>
        </p:nvSpPr>
        <p:spPr/>
        <p:txBody>
          <a:bodyPr/>
          <a:lstStyle/>
          <a:p>
            <a:r>
              <a:rPr lang="en-GB" b="0" i="0" dirty="0">
                <a:solidFill>
                  <a:srgbClr val="1F2328"/>
                </a:solidFill>
                <a:effectLst/>
                <a:latin typeface="-apple-system"/>
              </a:rPr>
              <a:t>This is similar to </a:t>
            </a:r>
            <a:r>
              <a:rPr lang="en-GB" b="0" i="0" dirty="0" err="1">
                <a:solidFill>
                  <a:srgbClr val="1F2328"/>
                </a:solidFill>
                <a:effectLst/>
                <a:latin typeface="-apple-system"/>
              </a:rPr>
              <a:t>microclima</a:t>
            </a:r>
            <a:r>
              <a:rPr lang="en-GB" b="0" i="0" dirty="0">
                <a:solidFill>
                  <a:srgbClr val="1F2328"/>
                </a:solidFill>
                <a:effectLst/>
                <a:latin typeface="-apple-system"/>
              </a:rPr>
              <a:t> (i.e. you can model spatial climate 'grids' but it specialises in below-canopy and below-ground.)</a:t>
            </a:r>
          </a:p>
          <a:p>
            <a:r>
              <a:rPr lang="en-GB" b="0" i="0" dirty="0">
                <a:solidFill>
                  <a:srgbClr val="1F2328"/>
                </a:solidFill>
                <a:effectLst/>
                <a:latin typeface="-apple-system"/>
              </a:rPr>
              <a:t> It also allows you to customise more based on canopy characteristics / leaf foliage density / vegetation height etc.</a:t>
            </a:r>
          </a:p>
          <a:p>
            <a:r>
              <a:rPr lang="en-GB" b="1" dirty="0">
                <a:solidFill>
                  <a:srgbClr val="1F2328"/>
                </a:solidFill>
                <a:latin typeface="-apple-system"/>
              </a:rPr>
              <a:t>Faster</a:t>
            </a:r>
            <a:r>
              <a:rPr lang="en-GB" dirty="0">
                <a:solidFill>
                  <a:srgbClr val="1F2328"/>
                </a:solidFill>
                <a:latin typeface="-apple-system"/>
              </a:rPr>
              <a:t> than </a:t>
            </a:r>
            <a:r>
              <a:rPr lang="en-GB" dirty="0" err="1">
                <a:solidFill>
                  <a:srgbClr val="1F2328"/>
                </a:solidFill>
                <a:latin typeface="-apple-system"/>
              </a:rPr>
              <a:t>microclima</a:t>
            </a:r>
            <a:r>
              <a:rPr lang="en-GB" dirty="0">
                <a:solidFill>
                  <a:srgbClr val="1F2328"/>
                </a:solidFill>
                <a:latin typeface="-apple-system"/>
              </a:rPr>
              <a:t>, </a:t>
            </a:r>
            <a:r>
              <a:rPr lang="en-GB" b="1" dirty="0">
                <a:solidFill>
                  <a:srgbClr val="1F2328"/>
                </a:solidFill>
                <a:latin typeface="-apple-system"/>
              </a:rPr>
              <a:t>slower</a:t>
            </a:r>
            <a:r>
              <a:rPr lang="en-GB" dirty="0">
                <a:solidFill>
                  <a:srgbClr val="1F2328"/>
                </a:solidFill>
                <a:latin typeface="-apple-system"/>
              </a:rPr>
              <a:t> than </a:t>
            </a:r>
            <a:r>
              <a:rPr lang="en-GB" dirty="0" err="1">
                <a:solidFill>
                  <a:srgbClr val="1F2328"/>
                </a:solidFill>
                <a:latin typeface="-apple-system"/>
              </a:rPr>
              <a:t>micropoint</a:t>
            </a:r>
            <a:endParaRPr lang="en-US" dirty="0"/>
          </a:p>
        </p:txBody>
      </p:sp>
      <p:sp>
        <p:nvSpPr>
          <p:cNvPr id="4" name="TextBox 3">
            <a:extLst>
              <a:ext uri="{FF2B5EF4-FFF2-40B4-BE49-F238E27FC236}">
                <a16:creationId xmlns:a16="http://schemas.microsoft.com/office/drawing/2014/main" id="{39DAEA29-2FEC-D68C-991E-CD1016A154E2}"/>
              </a:ext>
            </a:extLst>
          </p:cNvPr>
          <p:cNvSpPr txBox="1"/>
          <p:nvPr/>
        </p:nvSpPr>
        <p:spPr>
          <a:xfrm>
            <a:off x="1860694" y="5308964"/>
            <a:ext cx="8470612" cy="584775"/>
          </a:xfrm>
          <a:prstGeom prst="rect">
            <a:avLst/>
          </a:prstGeom>
          <a:noFill/>
        </p:spPr>
        <p:txBody>
          <a:bodyPr wrap="square">
            <a:spAutoFit/>
          </a:bodyPr>
          <a:lstStyle/>
          <a:p>
            <a:r>
              <a:rPr lang="en-US" sz="3200" b="1" dirty="0">
                <a:highlight>
                  <a:srgbClr val="FFFF00"/>
                </a:highlight>
              </a:rPr>
              <a:t>https://</a:t>
            </a:r>
            <a:r>
              <a:rPr lang="en-US" sz="3200" b="1" dirty="0" err="1">
                <a:highlight>
                  <a:srgbClr val="FFFF00"/>
                </a:highlight>
              </a:rPr>
              <a:t>github.com</a:t>
            </a:r>
            <a:r>
              <a:rPr lang="en-US" sz="3200" b="1" dirty="0">
                <a:highlight>
                  <a:srgbClr val="FFFF00"/>
                </a:highlight>
              </a:rPr>
              <a:t>/</a:t>
            </a:r>
            <a:r>
              <a:rPr lang="en-US" sz="3200" b="1" dirty="0" err="1">
                <a:highlight>
                  <a:srgbClr val="FFFF00"/>
                </a:highlight>
              </a:rPr>
              <a:t>ilyamaclean</a:t>
            </a:r>
            <a:r>
              <a:rPr lang="en-US" sz="3200" b="1" dirty="0">
                <a:highlight>
                  <a:srgbClr val="FFFF00"/>
                </a:highlight>
              </a:rPr>
              <a:t>/</a:t>
            </a:r>
            <a:r>
              <a:rPr lang="en-US" sz="3200" b="1" dirty="0" err="1">
                <a:highlight>
                  <a:srgbClr val="FFFF00"/>
                </a:highlight>
              </a:rPr>
              <a:t>microclimf</a:t>
            </a:r>
            <a:endParaRPr lang="en-US" sz="3200" b="1" dirty="0">
              <a:highlight>
                <a:srgbClr val="FFFF00"/>
              </a:highlight>
            </a:endParaRPr>
          </a:p>
        </p:txBody>
      </p:sp>
    </p:spTree>
    <p:extLst>
      <p:ext uri="{BB962C8B-B14F-4D97-AF65-F5344CB8AC3E}">
        <p14:creationId xmlns:p14="http://schemas.microsoft.com/office/powerpoint/2010/main" val="3487370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45D4-8149-39A3-8486-F5F8B7FC75EB}"/>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E09689FA-9BC0-3238-8741-93DB2A12BD5C}"/>
              </a:ext>
            </a:extLst>
          </p:cNvPr>
          <p:cNvSpPr>
            <a:spLocks noGrp="1"/>
          </p:cNvSpPr>
          <p:nvPr>
            <p:ph idx="1"/>
          </p:nvPr>
        </p:nvSpPr>
        <p:spPr>
          <a:xfrm>
            <a:off x="838200" y="1690688"/>
            <a:ext cx="10515600" cy="4351338"/>
          </a:xfrm>
        </p:spPr>
        <p:txBody>
          <a:bodyPr>
            <a:normAutofit/>
          </a:bodyPr>
          <a:lstStyle/>
          <a:p>
            <a:r>
              <a:rPr lang="en-GB" b="1" dirty="0"/>
              <a:t>Near-Surface Temperature Estimation</a:t>
            </a:r>
            <a:r>
              <a:rPr lang="en-GB" dirty="0"/>
              <a:t> -  Accounts for the </a:t>
            </a:r>
            <a:r>
              <a:rPr lang="en-GB" dirty="0" err="1"/>
              <a:t>dif</a:t>
            </a:r>
            <a:r>
              <a:rPr lang="en-GB" dirty="0"/>
              <a:t> between ground-level and reference air temperature using radiation flux and heat transfer.</a:t>
            </a:r>
          </a:p>
          <a:p>
            <a:r>
              <a:rPr lang="en-GB" b="1" dirty="0"/>
              <a:t>Radiation Balance –</a:t>
            </a:r>
            <a:r>
              <a:rPr lang="en-GB" dirty="0"/>
              <a:t> fits around topography and vegetation cover to estimate net radiation.</a:t>
            </a:r>
          </a:p>
          <a:p>
            <a:r>
              <a:rPr lang="en-GB" b="1" dirty="0"/>
              <a:t>Wind Speed – </a:t>
            </a:r>
            <a:r>
              <a:rPr lang="en-GB" dirty="0"/>
              <a:t>Uses imported terrain and veg data to adjust wind speed at different heights.</a:t>
            </a:r>
          </a:p>
          <a:p>
            <a:r>
              <a:rPr lang="en-GB" b="1" dirty="0" err="1"/>
              <a:t>Mesoclimate</a:t>
            </a:r>
            <a:r>
              <a:rPr lang="en-GB" b="1" dirty="0"/>
              <a:t> – f</a:t>
            </a:r>
            <a:r>
              <a:rPr lang="en-GB" dirty="0"/>
              <a:t>actors in elevation and coastal proximity</a:t>
            </a:r>
          </a:p>
        </p:txBody>
      </p:sp>
      <p:sp>
        <p:nvSpPr>
          <p:cNvPr id="5" name="TextBox 4">
            <a:extLst>
              <a:ext uri="{FF2B5EF4-FFF2-40B4-BE49-F238E27FC236}">
                <a16:creationId xmlns:a16="http://schemas.microsoft.com/office/drawing/2014/main" id="{3B4B818E-82A0-3908-675C-5D7F9A121F73}"/>
              </a:ext>
            </a:extLst>
          </p:cNvPr>
          <p:cNvSpPr txBox="1"/>
          <p:nvPr/>
        </p:nvSpPr>
        <p:spPr>
          <a:xfrm>
            <a:off x="1186626" y="6141590"/>
            <a:ext cx="9250447" cy="646331"/>
          </a:xfrm>
          <a:prstGeom prst="rect">
            <a:avLst/>
          </a:prstGeom>
          <a:noFill/>
        </p:spPr>
        <p:txBody>
          <a:bodyPr wrap="square">
            <a:spAutoFit/>
          </a:bodyPr>
          <a:lstStyle/>
          <a:p>
            <a:pPr algn="ctr"/>
            <a:r>
              <a:rPr lang="en-GB" b="0" i="0" dirty="0">
                <a:solidFill>
                  <a:srgbClr val="222222"/>
                </a:solidFill>
                <a:effectLst/>
                <a:highlight>
                  <a:srgbClr val="FFFF00"/>
                </a:highlight>
                <a:latin typeface="Arial" panose="020B0604020202020204" pitchFamily="34" charset="0"/>
              </a:rPr>
              <a:t>Maclean, I. M., </a:t>
            </a:r>
            <a:r>
              <a:rPr lang="en-GB" b="0" i="0" dirty="0" err="1">
                <a:solidFill>
                  <a:srgbClr val="222222"/>
                </a:solidFill>
                <a:effectLst/>
                <a:highlight>
                  <a:srgbClr val="FFFF00"/>
                </a:highlight>
                <a:latin typeface="Arial" panose="020B0604020202020204" pitchFamily="34" charset="0"/>
              </a:rPr>
              <a:t>Mosedale</a:t>
            </a:r>
            <a:r>
              <a:rPr lang="en-GB" b="0" i="0" dirty="0">
                <a:solidFill>
                  <a:srgbClr val="222222"/>
                </a:solidFill>
                <a:effectLst/>
                <a:highlight>
                  <a:srgbClr val="FFFF00"/>
                </a:highlight>
                <a:latin typeface="Arial" panose="020B0604020202020204" pitchFamily="34" charset="0"/>
              </a:rPr>
              <a:t>, J. R., &amp; Bennie, J. J. (2019). </a:t>
            </a:r>
            <a:r>
              <a:rPr lang="en-GB" b="0" i="0" dirty="0" err="1">
                <a:solidFill>
                  <a:srgbClr val="222222"/>
                </a:solidFill>
                <a:effectLst/>
                <a:highlight>
                  <a:srgbClr val="FFFF00"/>
                </a:highlight>
                <a:latin typeface="Arial" panose="020B0604020202020204" pitchFamily="34" charset="0"/>
              </a:rPr>
              <a:t>Microclima</a:t>
            </a:r>
            <a:r>
              <a:rPr lang="en-GB" b="0" i="0" dirty="0">
                <a:solidFill>
                  <a:srgbClr val="222222"/>
                </a:solidFill>
                <a:effectLst/>
                <a:highlight>
                  <a:srgbClr val="FFFF00"/>
                </a:highlight>
                <a:latin typeface="Arial" panose="020B0604020202020204" pitchFamily="34" charset="0"/>
              </a:rPr>
              <a:t>: An r package for modelling meso‐and microclimate. </a:t>
            </a:r>
            <a:r>
              <a:rPr lang="en-GB" b="0" i="1" dirty="0">
                <a:solidFill>
                  <a:srgbClr val="222222"/>
                </a:solidFill>
                <a:effectLst/>
                <a:highlight>
                  <a:srgbClr val="FFFF00"/>
                </a:highlight>
                <a:latin typeface="Arial" panose="020B0604020202020204" pitchFamily="34" charset="0"/>
              </a:rPr>
              <a:t>Methods in Ecology and Evolution</a:t>
            </a:r>
            <a:r>
              <a:rPr lang="en-GB" b="0" i="0" dirty="0">
                <a:solidFill>
                  <a:srgbClr val="222222"/>
                </a:solidFill>
                <a:effectLst/>
                <a:highlight>
                  <a:srgbClr val="FFFF00"/>
                </a:highlight>
                <a:latin typeface="Arial" panose="020B0604020202020204" pitchFamily="34" charset="0"/>
              </a:rPr>
              <a:t>, </a:t>
            </a:r>
            <a:r>
              <a:rPr lang="en-GB" b="0" i="1" dirty="0">
                <a:solidFill>
                  <a:srgbClr val="222222"/>
                </a:solidFill>
                <a:effectLst/>
                <a:highlight>
                  <a:srgbClr val="FFFF00"/>
                </a:highlight>
                <a:latin typeface="Arial" panose="020B0604020202020204" pitchFamily="34" charset="0"/>
              </a:rPr>
              <a:t>10</a:t>
            </a:r>
            <a:r>
              <a:rPr lang="en-GB" b="0" i="0" dirty="0">
                <a:solidFill>
                  <a:srgbClr val="222222"/>
                </a:solidFill>
                <a:effectLst/>
                <a:highlight>
                  <a:srgbClr val="FFFF00"/>
                </a:highlight>
                <a:latin typeface="Arial" panose="020B0604020202020204" pitchFamily="34" charset="0"/>
              </a:rPr>
              <a:t>(2), 280-290.</a:t>
            </a:r>
            <a:endParaRPr lang="en-US" dirty="0">
              <a:highlight>
                <a:srgbClr val="FFFF00"/>
              </a:highlight>
            </a:endParaRPr>
          </a:p>
        </p:txBody>
      </p:sp>
    </p:spTree>
    <p:extLst>
      <p:ext uri="{BB962C8B-B14F-4D97-AF65-F5344CB8AC3E}">
        <p14:creationId xmlns:p14="http://schemas.microsoft.com/office/powerpoint/2010/main" val="3938254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9102C-5AE0-5557-8999-5B91A09CE9CE}"/>
              </a:ext>
            </a:extLst>
          </p:cNvPr>
          <p:cNvSpPr>
            <a:spLocks noGrp="1"/>
          </p:cNvSpPr>
          <p:nvPr>
            <p:ph type="title"/>
          </p:nvPr>
        </p:nvSpPr>
        <p:spPr/>
        <p:txBody>
          <a:bodyPr/>
          <a:lstStyle/>
          <a:p>
            <a:r>
              <a:rPr lang="en-US" dirty="0"/>
              <a:t>Where does the data come from?</a:t>
            </a:r>
          </a:p>
        </p:txBody>
      </p:sp>
      <p:sp>
        <p:nvSpPr>
          <p:cNvPr id="3" name="Content Placeholder 2">
            <a:extLst>
              <a:ext uri="{FF2B5EF4-FFF2-40B4-BE49-F238E27FC236}">
                <a16:creationId xmlns:a16="http://schemas.microsoft.com/office/drawing/2014/main" id="{B5A37F48-4D12-0500-1468-29AB7CE7FC7B}"/>
              </a:ext>
            </a:extLst>
          </p:cNvPr>
          <p:cNvSpPr>
            <a:spLocks noGrp="1"/>
          </p:cNvSpPr>
          <p:nvPr>
            <p:ph idx="1"/>
          </p:nvPr>
        </p:nvSpPr>
        <p:spPr/>
        <p:txBody>
          <a:bodyPr/>
          <a:lstStyle/>
          <a:p>
            <a:r>
              <a:rPr lang="en-US" b="1" dirty="0"/>
              <a:t>DEMS</a:t>
            </a:r>
            <a:r>
              <a:rPr lang="en-US" dirty="0"/>
              <a:t> – either from your own that you import, or from </a:t>
            </a:r>
            <a:r>
              <a:rPr lang="en-US" dirty="0" err="1"/>
              <a:t>MapZen</a:t>
            </a:r>
            <a:r>
              <a:rPr lang="en-US" dirty="0"/>
              <a:t> online</a:t>
            </a:r>
          </a:p>
          <a:p>
            <a:r>
              <a:rPr lang="en-US" b="1" dirty="0"/>
              <a:t>Leaf Area Index - </a:t>
            </a:r>
            <a:r>
              <a:rPr lang="en-US" dirty="0"/>
              <a:t>from NDVI BlueSky, and canopy height from gridded LiDAR data</a:t>
            </a:r>
          </a:p>
          <a:p>
            <a:r>
              <a:rPr lang="en-US" b="1" dirty="0"/>
              <a:t>Climate variables </a:t>
            </a:r>
            <a:r>
              <a:rPr lang="en-US" dirty="0"/>
              <a:t>– from NCEP and NOAA</a:t>
            </a:r>
          </a:p>
        </p:txBody>
      </p:sp>
    </p:spTree>
    <p:extLst>
      <p:ext uri="{BB962C8B-B14F-4D97-AF65-F5344CB8AC3E}">
        <p14:creationId xmlns:p14="http://schemas.microsoft.com/office/powerpoint/2010/main" val="130071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BF78-F8E2-5C4F-AE21-576829FBFB06}"/>
              </a:ext>
            </a:extLst>
          </p:cNvPr>
          <p:cNvSpPr>
            <a:spLocks noGrp="1"/>
          </p:cNvSpPr>
          <p:nvPr>
            <p:ph type="title"/>
          </p:nvPr>
        </p:nvSpPr>
        <p:spPr/>
        <p:txBody>
          <a:bodyPr/>
          <a:lstStyle/>
          <a:p>
            <a:r>
              <a:rPr lang="en-US"/>
              <a:t>Code</a:t>
            </a:r>
            <a:endParaRPr lang="en-US" dirty="0"/>
          </a:p>
        </p:txBody>
      </p:sp>
      <p:pic>
        <p:nvPicPr>
          <p:cNvPr id="4" name="Picture 3">
            <a:extLst>
              <a:ext uri="{FF2B5EF4-FFF2-40B4-BE49-F238E27FC236}">
                <a16:creationId xmlns:a16="http://schemas.microsoft.com/office/drawing/2014/main" id="{2B3CFE4F-3866-7F41-A8B7-678DAB7F0951}"/>
              </a:ext>
            </a:extLst>
          </p:cNvPr>
          <p:cNvPicPr>
            <a:picLocks noChangeAspect="1"/>
          </p:cNvPicPr>
          <p:nvPr/>
        </p:nvPicPr>
        <p:blipFill>
          <a:blip r:embed="rId2"/>
          <a:stretch>
            <a:fillRect/>
          </a:stretch>
        </p:blipFill>
        <p:spPr>
          <a:xfrm>
            <a:off x="838200" y="1418839"/>
            <a:ext cx="9474200" cy="3619500"/>
          </a:xfrm>
          <a:prstGeom prst="rect">
            <a:avLst/>
          </a:prstGeom>
        </p:spPr>
      </p:pic>
      <p:sp>
        <p:nvSpPr>
          <p:cNvPr id="5" name="TextBox 4">
            <a:extLst>
              <a:ext uri="{FF2B5EF4-FFF2-40B4-BE49-F238E27FC236}">
                <a16:creationId xmlns:a16="http://schemas.microsoft.com/office/drawing/2014/main" id="{CE756D02-CDF8-A347-B293-142D0DA85179}"/>
              </a:ext>
            </a:extLst>
          </p:cNvPr>
          <p:cNvSpPr txBox="1"/>
          <p:nvPr/>
        </p:nvSpPr>
        <p:spPr>
          <a:xfrm>
            <a:off x="838200" y="6092053"/>
            <a:ext cx="10401300" cy="646331"/>
          </a:xfrm>
          <a:prstGeom prst="rect">
            <a:avLst/>
          </a:prstGeom>
          <a:noFill/>
        </p:spPr>
        <p:txBody>
          <a:bodyPr wrap="square" rtlCol="0">
            <a:spAutoFit/>
          </a:bodyPr>
          <a:lstStyle/>
          <a:p>
            <a:r>
              <a:rPr lang="en-US" dirty="0">
                <a:solidFill>
                  <a:schemeClr val="accent2"/>
                </a:solidFill>
              </a:rPr>
              <a:t>Upload raster file. Because I’m looking at only a small part of the map I cropped my raster to lie only within the bounds of the sampling points.</a:t>
            </a:r>
          </a:p>
        </p:txBody>
      </p:sp>
      <p:pic>
        <p:nvPicPr>
          <p:cNvPr id="7" name="Picture 6">
            <a:extLst>
              <a:ext uri="{FF2B5EF4-FFF2-40B4-BE49-F238E27FC236}">
                <a16:creationId xmlns:a16="http://schemas.microsoft.com/office/drawing/2014/main" id="{6CA44D2F-4EE7-774D-8F69-61F94D556F1D}"/>
              </a:ext>
            </a:extLst>
          </p:cNvPr>
          <p:cNvPicPr>
            <a:picLocks noChangeAspect="1"/>
          </p:cNvPicPr>
          <p:nvPr/>
        </p:nvPicPr>
        <p:blipFill>
          <a:blip r:embed="rId3"/>
          <a:stretch>
            <a:fillRect/>
          </a:stretch>
        </p:blipFill>
        <p:spPr>
          <a:xfrm>
            <a:off x="838200" y="4981961"/>
            <a:ext cx="4686300" cy="914400"/>
          </a:xfrm>
          <a:prstGeom prst="rect">
            <a:avLst/>
          </a:prstGeom>
        </p:spPr>
      </p:pic>
      <p:pic>
        <p:nvPicPr>
          <p:cNvPr id="8" name="Picture 7">
            <a:extLst>
              <a:ext uri="{FF2B5EF4-FFF2-40B4-BE49-F238E27FC236}">
                <a16:creationId xmlns:a16="http://schemas.microsoft.com/office/drawing/2014/main" id="{E89FC7B8-FFD9-5448-AB89-1EB04116C240}"/>
              </a:ext>
            </a:extLst>
          </p:cNvPr>
          <p:cNvPicPr>
            <a:picLocks noChangeAspect="1"/>
          </p:cNvPicPr>
          <p:nvPr/>
        </p:nvPicPr>
        <p:blipFill>
          <a:blip r:embed="rId4"/>
          <a:stretch>
            <a:fillRect/>
          </a:stretch>
        </p:blipFill>
        <p:spPr>
          <a:xfrm>
            <a:off x="6096000" y="560817"/>
            <a:ext cx="3238500" cy="2901950"/>
          </a:xfrm>
          <a:prstGeom prst="rect">
            <a:avLst/>
          </a:prstGeom>
        </p:spPr>
      </p:pic>
      <p:pic>
        <p:nvPicPr>
          <p:cNvPr id="9" name="Picture 8">
            <a:extLst>
              <a:ext uri="{FF2B5EF4-FFF2-40B4-BE49-F238E27FC236}">
                <a16:creationId xmlns:a16="http://schemas.microsoft.com/office/drawing/2014/main" id="{8319C1CC-FE3C-844F-9516-9EF48C0D5FD4}"/>
              </a:ext>
            </a:extLst>
          </p:cNvPr>
          <p:cNvPicPr>
            <a:picLocks noChangeAspect="1"/>
          </p:cNvPicPr>
          <p:nvPr/>
        </p:nvPicPr>
        <p:blipFill>
          <a:blip r:embed="rId5"/>
          <a:stretch>
            <a:fillRect/>
          </a:stretch>
        </p:blipFill>
        <p:spPr>
          <a:xfrm>
            <a:off x="6586467" y="3906258"/>
            <a:ext cx="2663966" cy="2264161"/>
          </a:xfrm>
          <a:prstGeom prst="rect">
            <a:avLst/>
          </a:prstGeom>
        </p:spPr>
      </p:pic>
    </p:spTree>
    <p:extLst>
      <p:ext uri="{BB962C8B-B14F-4D97-AF65-F5344CB8AC3E}">
        <p14:creationId xmlns:p14="http://schemas.microsoft.com/office/powerpoint/2010/main" val="379969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6583-B949-EC4D-ADFC-77A8CB7A4586}"/>
              </a:ext>
            </a:extLst>
          </p:cNvPr>
          <p:cNvSpPr>
            <a:spLocks noGrp="1"/>
          </p:cNvSpPr>
          <p:nvPr>
            <p:ph type="title"/>
          </p:nvPr>
        </p:nvSpPr>
        <p:spPr>
          <a:xfrm>
            <a:off x="838200" y="0"/>
            <a:ext cx="10515600" cy="1325563"/>
          </a:xfrm>
        </p:spPr>
        <p:txBody>
          <a:bodyPr/>
          <a:lstStyle/>
          <a:p>
            <a:r>
              <a:rPr lang="en-US" dirty="0"/>
              <a:t>Code</a:t>
            </a:r>
          </a:p>
        </p:txBody>
      </p:sp>
      <p:pic>
        <p:nvPicPr>
          <p:cNvPr id="4" name="Picture 3">
            <a:extLst>
              <a:ext uri="{FF2B5EF4-FFF2-40B4-BE49-F238E27FC236}">
                <a16:creationId xmlns:a16="http://schemas.microsoft.com/office/drawing/2014/main" id="{63889B6D-2077-0447-8DB6-16EE54602207}"/>
              </a:ext>
            </a:extLst>
          </p:cNvPr>
          <p:cNvPicPr>
            <a:picLocks noChangeAspect="1"/>
          </p:cNvPicPr>
          <p:nvPr/>
        </p:nvPicPr>
        <p:blipFill rotWithShape="1">
          <a:blip r:embed="rId2"/>
          <a:srcRect b="38769"/>
          <a:stretch/>
        </p:blipFill>
        <p:spPr>
          <a:xfrm>
            <a:off x="533400" y="1089025"/>
            <a:ext cx="9791700" cy="3063875"/>
          </a:xfrm>
          <a:prstGeom prst="rect">
            <a:avLst/>
          </a:prstGeom>
        </p:spPr>
      </p:pic>
      <p:sp>
        <p:nvSpPr>
          <p:cNvPr id="5" name="TextBox 4">
            <a:extLst>
              <a:ext uri="{FF2B5EF4-FFF2-40B4-BE49-F238E27FC236}">
                <a16:creationId xmlns:a16="http://schemas.microsoft.com/office/drawing/2014/main" id="{4C9F4DB0-4CF8-2144-AEF2-81A882D14552}"/>
              </a:ext>
            </a:extLst>
          </p:cNvPr>
          <p:cNvSpPr txBox="1"/>
          <p:nvPr/>
        </p:nvSpPr>
        <p:spPr>
          <a:xfrm>
            <a:off x="533400" y="4152900"/>
            <a:ext cx="10401300" cy="2308324"/>
          </a:xfrm>
          <a:prstGeom prst="rect">
            <a:avLst/>
          </a:prstGeom>
          <a:noFill/>
        </p:spPr>
        <p:txBody>
          <a:bodyPr wrap="square" rtlCol="0">
            <a:spAutoFit/>
          </a:bodyPr>
          <a:lstStyle/>
          <a:p>
            <a:r>
              <a:rPr lang="en-US" dirty="0">
                <a:solidFill>
                  <a:schemeClr val="accent2"/>
                </a:solidFill>
              </a:rPr>
              <a:t>Feed the model your cropped raster file, and state the resolution at which you want to run (3m here), then choose a date (or range of dates if you want to produce multiple maps), select habitat type.</a:t>
            </a:r>
          </a:p>
          <a:p>
            <a:endParaRPr lang="en-US" dirty="0">
              <a:solidFill>
                <a:schemeClr val="accent2"/>
              </a:solidFill>
            </a:endParaRPr>
          </a:p>
          <a:p>
            <a:r>
              <a:rPr lang="en-US" dirty="0">
                <a:solidFill>
                  <a:schemeClr val="accent2"/>
                </a:solidFill>
              </a:rPr>
              <a:t>L = leaf area index</a:t>
            </a:r>
          </a:p>
          <a:p>
            <a:r>
              <a:rPr lang="en-US" dirty="0">
                <a:solidFill>
                  <a:schemeClr val="accent2"/>
                </a:solidFill>
              </a:rPr>
              <a:t>X = leaf geometry index</a:t>
            </a:r>
          </a:p>
          <a:p>
            <a:r>
              <a:rPr lang="en-US" dirty="0" err="1">
                <a:solidFill>
                  <a:schemeClr val="accent2"/>
                </a:solidFill>
              </a:rPr>
              <a:t>Hgt</a:t>
            </a:r>
            <a:r>
              <a:rPr lang="en-US" dirty="0">
                <a:solidFill>
                  <a:schemeClr val="accent2"/>
                </a:solidFill>
              </a:rPr>
              <a:t> = define surface temp to predict (10cm off ground here)</a:t>
            </a:r>
          </a:p>
          <a:p>
            <a:r>
              <a:rPr lang="en-US" dirty="0">
                <a:solidFill>
                  <a:schemeClr val="accent2"/>
                </a:solidFill>
              </a:rPr>
              <a:t>Plot progress = shows progress of data being loaded in and some fun spare maps. Something fun to watch as you wait for it to run. Main source of entertainment for me in August. </a:t>
            </a:r>
          </a:p>
        </p:txBody>
      </p:sp>
    </p:spTree>
    <p:extLst>
      <p:ext uri="{BB962C8B-B14F-4D97-AF65-F5344CB8AC3E}">
        <p14:creationId xmlns:p14="http://schemas.microsoft.com/office/powerpoint/2010/main" val="3031234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36A3-7F5A-0A43-8170-91937964321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Output</a:t>
            </a:r>
          </a:p>
        </p:txBody>
      </p:sp>
      <p:pic>
        <p:nvPicPr>
          <p:cNvPr id="4" name="Content Placeholder 3">
            <a:extLst>
              <a:ext uri="{FF2B5EF4-FFF2-40B4-BE49-F238E27FC236}">
                <a16:creationId xmlns:a16="http://schemas.microsoft.com/office/drawing/2014/main" id="{3F0C7F3A-68CF-7345-BCC8-82B9FFC4E051}"/>
              </a:ext>
            </a:extLst>
          </p:cNvPr>
          <p:cNvPicPr>
            <a:picLocks noGrp="1" noChangeAspect="1"/>
          </p:cNvPicPr>
          <p:nvPr>
            <p:ph idx="1"/>
          </p:nvPr>
        </p:nvPicPr>
        <p:blipFill rotWithShape="1">
          <a:blip r:embed="rId2"/>
          <a:srcRect t="3684" b="8570"/>
          <a:stretch/>
        </p:blipFill>
        <p:spPr>
          <a:xfrm>
            <a:off x="976251" y="942538"/>
            <a:ext cx="7163222" cy="4808332"/>
          </a:xfrm>
          <a:prstGeom prst="rect">
            <a:avLst/>
          </a:prstGeom>
          <a:effectLst/>
        </p:spPr>
      </p:pic>
    </p:spTree>
    <p:extLst>
      <p:ext uri="{BB962C8B-B14F-4D97-AF65-F5344CB8AC3E}">
        <p14:creationId xmlns:p14="http://schemas.microsoft.com/office/powerpoint/2010/main" val="1601324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550</Words>
  <Application>Microsoft Macintosh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-apple-system</vt:lpstr>
      <vt:lpstr>Aptos</vt:lpstr>
      <vt:lpstr>Aptos Display</vt:lpstr>
      <vt:lpstr>Arial</vt:lpstr>
      <vt:lpstr>Gill Sans Ultra Bold</vt:lpstr>
      <vt:lpstr>Office Theme</vt:lpstr>
      <vt:lpstr>The Microclima Cinematic Universe</vt:lpstr>
      <vt:lpstr>MicroClima</vt:lpstr>
      <vt:lpstr>MicroPoint</vt:lpstr>
      <vt:lpstr>MicroClimF</vt:lpstr>
      <vt:lpstr>How does it work?</vt:lpstr>
      <vt:lpstr>Where does the data come from?</vt:lpstr>
      <vt:lpstr>Code</vt:lpstr>
      <vt:lpstr>Code</vt:lpstr>
      <vt:lpstr>Output</vt:lpstr>
      <vt:lpstr>Use cases</vt:lpstr>
      <vt:lpstr>Can stack rasters to create thermal sums</vt:lpstr>
      <vt:lpstr>PowerPoint Presentation</vt:lpstr>
      <vt:lpstr>https://github.com/BioDivHealth/microclima_tutorial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Elise Gallois</dc:creator>
  <cp:lastModifiedBy>Elise Gallois</cp:lastModifiedBy>
  <cp:revision>1</cp:revision>
  <dcterms:created xsi:type="dcterms:W3CDTF">2024-11-13T09:26:39Z</dcterms:created>
  <dcterms:modified xsi:type="dcterms:W3CDTF">2024-11-13T10:08:57Z</dcterms:modified>
</cp:coreProperties>
</file>